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media/image10.svg" ContentType="image/svg+xml"/>
  <Override PartName="/ppt/media/image12.svg" ContentType="image/svg+xml"/>
  <Override PartName="/ppt/media/image14.svg" ContentType="image/svg+xml"/>
  <Override PartName="/ppt/media/image16.svg" ContentType="image/svg+xml"/>
  <Override PartName="/ppt/media/image2.svg" ContentType="image/svg+xml"/>
  <Override PartName="/ppt/media/image4.svg" ContentType="image/svg+xml"/>
  <Override PartName="/ppt/media/image6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7556500" cy="10693400"/>
  <p:notesSz cx="6858000" cy="9144000"/>
  <p:embeddedFontLst>
    <p:embeddedFont>
      <p:font typeface="Abril Fatface" panose="02000503000000020003"/>
      <p:regular r:id="rId10"/>
    </p:embeddedFont>
    <p:embeddedFont>
      <p:font typeface="Horizon" panose="02000500000000000000"/>
      <p:bold r:id="rId11"/>
    </p:embeddedFont>
    <p:embeddedFont>
      <p:font typeface="Trocchi" panose="00000500000000000000"/>
      <p:regular r:id="rId12"/>
    </p:embeddedFont>
    <p:embeddedFont>
      <p:font typeface="Calibri" panose="020F050202020403020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font" Target="fonts/font7.fntdata"/><Relationship Id="rId15" Type="http://schemas.openxmlformats.org/officeDocument/2006/relationships/font" Target="fonts/font6.fntdata"/><Relationship Id="rId14" Type="http://schemas.openxmlformats.org/officeDocument/2006/relationships/font" Target="fonts/font5.fntdata"/><Relationship Id="rId13" Type="http://schemas.openxmlformats.org/officeDocument/2006/relationships/font" Target="fonts/font4.fntdata"/><Relationship Id="rId12" Type="http://schemas.openxmlformats.org/officeDocument/2006/relationships/font" Target="fonts/font3.fntdata"/><Relationship Id="rId11" Type="http://schemas.openxmlformats.org/officeDocument/2006/relationships/font" Target="fonts/font2.fntdata"/><Relationship Id="rId10" Type="http://schemas.openxmlformats.org/officeDocument/2006/relationships/font" Target="fonts/font1.fntdata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10.sv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svg"/><Relationship Id="rId8" Type="http://schemas.openxmlformats.org/officeDocument/2006/relationships/image" Target="../media/image11.png"/><Relationship Id="rId7" Type="http://schemas.openxmlformats.org/officeDocument/2006/relationships/image" Target="../media/image7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4" Type="http://schemas.openxmlformats.org/officeDocument/2006/relationships/slideLayout" Target="../slideLayouts/slideLayout7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image" Target="../media/image14.svg"/><Relationship Id="rId10" Type="http://schemas.openxmlformats.org/officeDocument/2006/relationships/image" Target="../media/image13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51183" y="-118786"/>
            <a:ext cx="5219109" cy="1539637"/>
          </a:xfrm>
          <a:custGeom>
            <a:avLst/>
            <a:gdLst/>
            <a:ahLst/>
            <a:cxnLst/>
            <a:rect l="l" t="t" r="r" b="b"/>
            <a:pathLst>
              <a:path w="5219109" h="1539637">
                <a:moveTo>
                  <a:pt x="0" y="0"/>
                </a:moveTo>
                <a:lnTo>
                  <a:pt x="5219109" y="0"/>
                </a:lnTo>
                <a:lnTo>
                  <a:pt x="5219109" y="1539637"/>
                </a:lnTo>
                <a:lnTo>
                  <a:pt x="0" y="1539637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 flipH="1" flipV="1">
            <a:off x="4792434" y="-319144"/>
            <a:ext cx="8014555" cy="1322402"/>
          </a:xfrm>
          <a:custGeom>
            <a:avLst/>
            <a:gdLst/>
            <a:ahLst/>
            <a:cxnLst/>
            <a:rect l="l" t="t" r="r" b="b"/>
            <a:pathLst>
              <a:path w="8014555" h="1322402">
                <a:moveTo>
                  <a:pt x="8014555" y="1322402"/>
                </a:moveTo>
                <a:lnTo>
                  <a:pt x="0" y="1322402"/>
                </a:lnTo>
                <a:lnTo>
                  <a:pt x="0" y="0"/>
                </a:lnTo>
                <a:lnTo>
                  <a:pt x="8014555" y="0"/>
                </a:lnTo>
                <a:lnTo>
                  <a:pt x="8014555" y="1322402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 rot="-10800000">
            <a:off x="2492074" y="9271149"/>
            <a:ext cx="5219109" cy="1539637"/>
          </a:xfrm>
          <a:custGeom>
            <a:avLst/>
            <a:gdLst/>
            <a:ahLst/>
            <a:cxnLst/>
            <a:rect l="l" t="t" r="r" b="b"/>
            <a:pathLst>
              <a:path w="5219109" h="1539637">
                <a:moveTo>
                  <a:pt x="0" y="0"/>
                </a:moveTo>
                <a:lnTo>
                  <a:pt x="5219109" y="0"/>
                </a:lnTo>
                <a:lnTo>
                  <a:pt x="5219109" y="1539637"/>
                </a:lnTo>
                <a:lnTo>
                  <a:pt x="0" y="1539637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 rot="-10800000" flipH="1" flipV="1">
            <a:off x="-5246989" y="9688742"/>
            <a:ext cx="8014555" cy="1322402"/>
          </a:xfrm>
          <a:custGeom>
            <a:avLst/>
            <a:gdLst/>
            <a:ahLst/>
            <a:cxnLst/>
            <a:rect l="l" t="t" r="r" b="b"/>
            <a:pathLst>
              <a:path w="8014555" h="1322402">
                <a:moveTo>
                  <a:pt x="8014555" y="1322402"/>
                </a:moveTo>
                <a:lnTo>
                  <a:pt x="0" y="1322402"/>
                </a:lnTo>
                <a:lnTo>
                  <a:pt x="0" y="0"/>
                </a:lnTo>
                <a:lnTo>
                  <a:pt x="8014555" y="0"/>
                </a:lnTo>
                <a:lnTo>
                  <a:pt x="8014555" y="1322402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 rot="-5400000">
            <a:off x="-4418864" y="5543678"/>
            <a:ext cx="9590293" cy="1054932"/>
          </a:xfrm>
          <a:custGeom>
            <a:avLst/>
            <a:gdLst/>
            <a:ahLst/>
            <a:cxnLst/>
            <a:rect l="l" t="t" r="r" b="b"/>
            <a:pathLst>
              <a:path w="9590293" h="1054932">
                <a:moveTo>
                  <a:pt x="0" y="0"/>
                </a:moveTo>
                <a:lnTo>
                  <a:pt x="9590293" y="0"/>
                </a:lnTo>
                <a:lnTo>
                  <a:pt x="9590293" y="1054932"/>
                </a:lnTo>
                <a:lnTo>
                  <a:pt x="0" y="105493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 rot="-5400000" flipH="1" flipV="1">
            <a:off x="2388571" y="4093390"/>
            <a:ext cx="9590293" cy="1054932"/>
          </a:xfrm>
          <a:custGeom>
            <a:avLst/>
            <a:gdLst/>
            <a:ahLst/>
            <a:cxnLst/>
            <a:rect l="l" t="t" r="r" b="b"/>
            <a:pathLst>
              <a:path w="9590293" h="1054932">
                <a:moveTo>
                  <a:pt x="9590293" y="1054932"/>
                </a:moveTo>
                <a:lnTo>
                  <a:pt x="0" y="1054932"/>
                </a:lnTo>
                <a:lnTo>
                  <a:pt x="0" y="0"/>
                </a:lnTo>
                <a:lnTo>
                  <a:pt x="9590293" y="0"/>
                </a:lnTo>
                <a:lnTo>
                  <a:pt x="9590293" y="1054932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8" name="Freeform 8"/>
          <p:cNvSpPr/>
          <p:nvPr/>
        </p:nvSpPr>
        <p:spPr>
          <a:xfrm>
            <a:off x="376283" y="1275998"/>
            <a:ext cx="7030474" cy="8932742"/>
          </a:xfrm>
          <a:custGeom>
            <a:avLst/>
            <a:gdLst/>
            <a:ahLst/>
            <a:cxnLst/>
            <a:rect l="l" t="t" r="r" b="b"/>
            <a:pathLst>
              <a:path w="7030474" h="8932742">
                <a:moveTo>
                  <a:pt x="0" y="0"/>
                </a:moveTo>
                <a:lnTo>
                  <a:pt x="7030474" y="0"/>
                </a:lnTo>
                <a:lnTo>
                  <a:pt x="7030474" y="8932742"/>
                </a:lnTo>
                <a:lnTo>
                  <a:pt x="0" y="893274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3289" t="-2678" r="-2285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3028462" y="1514575"/>
            <a:ext cx="931677" cy="824534"/>
          </a:xfrm>
          <a:custGeom>
            <a:avLst/>
            <a:gdLst/>
            <a:ahLst/>
            <a:cxnLst/>
            <a:rect l="l" t="t" r="r" b="b"/>
            <a:pathLst>
              <a:path w="931677" h="824534">
                <a:moveTo>
                  <a:pt x="0" y="0"/>
                </a:moveTo>
                <a:lnTo>
                  <a:pt x="931677" y="0"/>
                </a:lnTo>
                <a:lnTo>
                  <a:pt x="931677" y="824534"/>
                </a:lnTo>
                <a:lnTo>
                  <a:pt x="0" y="82453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839250" y="2908579"/>
            <a:ext cx="931602" cy="1163935"/>
          </a:xfrm>
          <a:custGeom>
            <a:avLst/>
            <a:gdLst/>
            <a:ahLst/>
            <a:cxnLst/>
            <a:rect l="l" t="t" r="r" b="b"/>
            <a:pathLst>
              <a:path w="931602" h="1163935">
                <a:moveTo>
                  <a:pt x="0" y="0"/>
                </a:moveTo>
                <a:lnTo>
                  <a:pt x="931602" y="0"/>
                </a:lnTo>
                <a:lnTo>
                  <a:pt x="931602" y="1163935"/>
                </a:lnTo>
                <a:lnTo>
                  <a:pt x="0" y="116393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739044" y="4234439"/>
            <a:ext cx="5786413" cy="744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95"/>
              </a:lnSpc>
            </a:pPr>
            <a:r>
              <a:rPr lang="en-US" sz="1855">
                <a:solidFill>
                  <a:srgbClr val="F0EEED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rPr>
              <a:t>POVEȘTILE ECO  PRIND VIAȚĂ PRIN TEHNOLOGIE!</a:t>
            </a:r>
            <a:endParaRPr lang="en-US" sz="1855">
              <a:solidFill>
                <a:srgbClr val="F0EEED"/>
              </a:solidFill>
              <a:latin typeface="Abril Fatface" panose="02000503000000020003"/>
              <a:ea typeface="Abril Fatface" panose="02000503000000020003"/>
              <a:cs typeface="Abril Fatface" panose="02000503000000020003"/>
              <a:sym typeface="Abril Fatface" panose="02000503000000020003"/>
            </a:endParaRPr>
          </a:p>
          <a:p>
            <a:pPr algn="ctr">
              <a:lnSpc>
                <a:spcPts val="3560"/>
              </a:lnSpc>
            </a:pPr>
            <a:r>
              <a:rPr lang="en-US" sz="2540">
                <a:solidFill>
                  <a:srgbClr val="F0EEED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rPr>
              <a:t>.</a:t>
            </a:r>
            <a:endParaRPr lang="en-US" sz="2540">
              <a:solidFill>
                <a:srgbClr val="F0EEED"/>
              </a:solidFill>
              <a:latin typeface="Abril Fatface" panose="02000503000000020003"/>
              <a:ea typeface="Abril Fatface" panose="02000503000000020003"/>
              <a:cs typeface="Abril Fatface" panose="02000503000000020003"/>
              <a:sym typeface="Abril Fatface" panose="02000503000000020003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0" y="142572"/>
            <a:ext cx="7205429" cy="9067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70"/>
              </a:lnSpc>
            </a:pPr>
            <a:r>
              <a:rPr lang="en-US" sz="2550">
                <a:solidFill>
                  <a:srgbClr val="EC2E2F"/>
                </a:solidFill>
                <a:latin typeface="Horizon" panose="02000500000000000000"/>
                <a:ea typeface="Horizon" panose="02000500000000000000"/>
                <a:cs typeface="Horizon" panose="02000500000000000000"/>
                <a:sym typeface="Horizon" panose="02000500000000000000"/>
              </a:rPr>
              <a:t>Școala Gimnazială ,,Traian Lalescu”Cornea</a:t>
            </a:r>
            <a:endParaRPr lang="en-US" sz="2550">
              <a:solidFill>
                <a:srgbClr val="EC2E2F"/>
              </a:solidFill>
              <a:latin typeface="Horizon" panose="02000500000000000000"/>
              <a:ea typeface="Horizon" panose="02000500000000000000"/>
              <a:cs typeface="Horizon" panose="02000500000000000000"/>
              <a:sym typeface="Horizon" panose="0200050000000000000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756000" y="4897978"/>
            <a:ext cx="3309699" cy="906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0"/>
              </a:lnSpc>
            </a:pPr>
            <a:r>
              <a:rPr lang="en-US" sz="1900">
                <a:solidFill>
                  <a:srgbClr val="F0EEED"/>
                </a:solidFill>
                <a:latin typeface="Trocchi" panose="00000500000000000000"/>
                <a:ea typeface="Trocchi" panose="00000500000000000000"/>
                <a:cs typeface="Trocchi" panose="00000500000000000000"/>
                <a:sym typeface="Trocchi" panose="00000500000000000000"/>
              </a:rPr>
              <a:t>Traineri,</a:t>
            </a:r>
            <a:endParaRPr lang="en-US" sz="1900">
              <a:solidFill>
                <a:srgbClr val="F0EEED"/>
              </a:solidFill>
              <a:latin typeface="Trocchi" panose="00000500000000000000"/>
              <a:ea typeface="Trocchi" panose="00000500000000000000"/>
              <a:cs typeface="Trocchi" panose="00000500000000000000"/>
              <a:sym typeface="Trocchi" panose="00000500000000000000"/>
            </a:endParaRPr>
          </a:p>
          <a:p>
            <a:pPr algn="ctr">
              <a:lnSpc>
                <a:spcPts val="2380"/>
              </a:lnSpc>
            </a:pPr>
            <a:r>
              <a:rPr lang="en-US" sz="1700">
                <a:solidFill>
                  <a:srgbClr val="F0EEED"/>
                </a:solidFill>
                <a:latin typeface="Trocchi" panose="00000500000000000000"/>
                <a:ea typeface="Trocchi" panose="00000500000000000000"/>
                <a:cs typeface="Trocchi" panose="00000500000000000000"/>
                <a:sym typeface="Trocchi" panose="00000500000000000000"/>
              </a:rPr>
              <a:t>DRĂGAN SORINA</a:t>
            </a:r>
            <a:endParaRPr lang="en-US" sz="1700">
              <a:solidFill>
                <a:srgbClr val="F0EEED"/>
              </a:solidFill>
              <a:latin typeface="Trocchi" panose="00000500000000000000"/>
              <a:ea typeface="Trocchi" panose="00000500000000000000"/>
              <a:cs typeface="Trocchi" panose="00000500000000000000"/>
              <a:sym typeface="Trocchi" panose="00000500000000000000"/>
            </a:endParaRPr>
          </a:p>
          <a:p>
            <a:pPr algn="ctr">
              <a:lnSpc>
                <a:spcPts val="2380"/>
              </a:lnSpc>
            </a:pPr>
            <a:r>
              <a:rPr lang="en-US" sz="1700">
                <a:solidFill>
                  <a:srgbClr val="F0EEED"/>
                </a:solidFill>
                <a:latin typeface="Trocchi" panose="00000500000000000000"/>
                <a:ea typeface="Trocchi" panose="00000500000000000000"/>
                <a:cs typeface="Trocchi" panose="00000500000000000000"/>
                <a:sym typeface="Trocchi" panose="00000500000000000000"/>
              </a:rPr>
              <a:t>PĂȚAN CĂTĂLINA STĂNCUȚA</a:t>
            </a:r>
            <a:endParaRPr lang="en-US" sz="1700">
              <a:solidFill>
                <a:srgbClr val="F0EEED"/>
              </a:solidFill>
              <a:latin typeface="Trocchi" panose="00000500000000000000"/>
              <a:ea typeface="Trocchi" panose="00000500000000000000"/>
              <a:cs typeface="Trocchi" panose="00000500000000000000"/>
              <a:sym typeface="Trocchi" panose="00000500000000000000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552689" y="1316502"/>
            <a:ext cx="7030474" cy="925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Trocchi" panose="00000500000000000000"/>
                <a:ea typeface="Trocchi" panose="00000500000000000000"/>
                <a:cs typeface="Trocchi" panose="00000500000000000000"/>
                <a:sym typeface="Trocchi" panose="00000500000000000000"/>
              </a:rPr>
              <a:t>               </a:t>
            </a:r>
            <a:endParaRPr lang="en-US" sz="1800">
              <a:solidFill>
                <a:srgbClr val="000000"/>
              </a:solidFill>
              <a:latin typeface="Trocchi" panose="00000500000000000000"/>
              <a:ea typeface="Trocchi" panose="00000500000000000000"/>
              <a:cs typeface="Trocchi" panose="00000500000000000000"/>
              <a:sym typeface="Trocchi" panose="00000500000000000000"/>
            </a:endParaRPr>
          </a:p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Trocchi" panose="00000500000000000000"/>
                <a:ea typeface="Trocchi" panose="00000500000000000000"/>
                <a:cs typeface="Trocchi" panose="00000500000000000000"/>
                <a:sym typeface="Trocchi" panose="00000500000000000000"/>
              </a:rPr>
              <a:t> </a:t>
            </a:r>
            <a:endParaRPr lang="en-US" sz="1800">
              <a:solidFill>
                <a:srgbClr val="000000"/>
              </a:solidFill>
              <a:latin typeface="Trocchi" panose="00000500000000000000"/>
              <a:ea typeface="Trocchi" panose="00000500000000000000"/>
              <a:cs typeface="Trocchi" panose="00000500000000000000"/>
              <a:sym typeface="Trocchi" panose="00000500000000000000"/>
            </a:endParaRPr>
          </a:p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Trocchi" panose="00000500000000000000"/>
                <a:ea typeface="Trocchi" panose="00000500000000000000"/>
                <a:cs typeface="Trocchi" panose="00000500000000000000"/>
                <a:sym typeface="Trocchi" panose="00000500000000000000"/>
              </a:rPr>
              <a:t>Traianeri</a:t>
            </a:r>
            <a:endParaRPr lang="en-US" sz="1800">
              <a:solidFill>
                <a:srgbClr val="000000"/>
              </a:solidFill>
              <a:latin typeface="Trocchi" panose="00000500000000000000"/>
              <a:ea typeface="Trocchi" panose="00000500000000000000"/>
              <a:cs typeface="Trocchi" panose="00000500000000000000"/>
              <a:sym typeface="Trocchi" panose="00000500000000000000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005413" y="8273638"/>
            <a:ext cx="3787021" cy="682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0EEED"/>
                </a:solidFill>
                <a:latin typeface="Trocchi" panose="00000500000000000000"/>
                <a:ea typeface="Trocchi" panose="00000500000000000000"/>
                <a:cs typeface="Trocchi" panose="00000500000000000000"/>
                <a:sym typeface="Trocchi" panose="00000500000000000000"/>
              </a:rPr>
              <a:t>Coordonator voluntar,</a:t>
            </a:r>
            <a:endParaRPr lang="en-US" sz="2000">
              <a:solidFill>
                <a:srgbClr val="F0EEED"/>
              </a:solidFill>
              <a:latin typeface="Trocchi" panose="00000500000000000000"/>
              <a:ea typeface="Trocchi" panose="00000500000000000000"/>
              <a:cs typeface="Trocchi" panose="00000500000000000000"/>
              <a:sym typeface="Trocchi" panose="00000500000000000000"/>
            </a:endParaRP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0EEED"/>
                </a:solidFill>
                <a:latin typeface="Trocchi" panose="00000500000000000000"/>
                <a:ea typeface="Trocchi" panose="00000500000000000000"/>
                <a:cs typeface="Trocchi" panose="00000500000000000000"/>
                <a:sym typeface="Trocchi" panose="00000500000000000000"/>
              </a:rPr>
              <a:t>PÎLȘU CRINELA-ELEONORA </a:t>
            </a:r>
            <a:endParaRPr lang="en-US" sz="2000">
              <a:solidFill>
                <a:srgbClr val="F0EEED"/>
              </a:solidFill>
              <a:latin typeface="Trocchi" panose="00000500000000000000"/>
              <a:ea typeface="Trocchi" panose="00000500000000000000"/>
              <a:cs typeface="Trocchi" panose="00000500000000000000"/>
              <a:sym typeface="Trocchi" panose="00000500000000000000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305051" y="2375682"/>
            <a:ext cx="3762875" cy="15712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5"/>
              </a:lnSpc>
            </a:pPr>
            <a:r>
              <a:rPr lang="en-US" sz="3005">
                <a:solidFill>
                  <a:srgbClr val="5CE1E6"/>
                </a:solidFill>
                <a:latin typeface="Trocchi" panose="00000500000000000000"/>
                <a:ea typeface="Trocchi" panose="00000500000000000000"/>
                <a:cs typeface="Trocchi" panose="00000500000000000000"/>
                <a:sym typeface="Trocchi" panose="00000500000000000000"/>
              </a:rPr>
              <a:t>,,ECO LEGENDS </a:t>
            </a:r>
            <a:endParaRPr lang="en-US" sz="3005">
              <a:solidFill>
                <a:srgbClr val="5CE1E6"/>
              </a:solidFill>
              <a:latin typeface="Trocchi" panose="00000500000000000000"/>
              <a:ea typeface="Trocchi" panose="00000500000000000000"/>
              <a:cs typeface="Trocchi" panose="00000500000000000000"/>
              <a:sym typeface="Trocchi" panose="00000500000000000000"/>
            </a:endParaRPr>
          </a:p>
          <a:p>
            <a:pPr algn="ctr">
              <a:lnSpc>
                <a:spcPts val="4205"/>
              </a:lnSpc>
            </a:pPr>
            <a:r>
              <a:rPr lang="en-US" sz="3005">
                <a:solidFill>
                  <a:srgbClr val="5CE1E6"/>
                </a:solidFill>
                <a:latin typeface="Trocchi" panose="00000500000000000000"/>
                <a:ea typeface="Trocchi" panose="00000500000000000000"/>
                <a:cs typeface="Trocchi" panose="00000500000000000000"/>
                <a:sym typeface="Trocchi" panose="00000500000000000000"/>
              </a:rPr>
              <a:t>IN DIGITAL WORLD” </a:t>
            </a:r>
            <a:endParaRPr lang="en-US" sz="3005">
              <a:solidFill>
                <a:srgbClr val="5CE1E6"/>
              </a:solidFill>
              <a:latin typeface="Trocchi" panose="00000500000000000000"/>
              <a:ea typeface="Trocchi" panose="00000500000000000000"/>
              <a:cs typeface="Trocchi" panose="00000500000000000000"/>
              <a:sym typeface="Trocchi" panose="00000500000000000000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2812978" y="6490558"/>
            <a:ext cx="4392451" cy="1240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FFFFFF"/>
                </a:solidFill>
                <a:latin typeface="Trocchi" panose="00000500000000000000"/>
                <a:ea typeface="Trocchi" panose="00000500000000000000"/>
                <a:cs typeface="Trocchi" panose="00000500000000000000"/>
                <a:sym typeface="Trocchi" panose="00000500000000000000"/>
              </a:rPr>
              <a:t>Elevii au realizat povești și animații </a:t>
            </a:r>
            <a:endParaRPr lang="en-US" sz="1800">
              <a:solidFill>
                <a:srgbClr val="FFFFFF"/>
              </a:solidFill>
              <a:latin typeface="Trocchi" panose="00000500000000000000"/>
              <a:ea typeface="Trocchi" panose="00000500000000000000"/>
              <a:cs typeface="Trocchi" panose="00000500000000000000"/>
              <a:sym typeface="Trocchi" panose="00000500000000000000"/>
            </a:endParaRPr>
          </a:p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FFFFFF"/>
                </a:solidFill>
                <a:latin typeface="Trocchi" panose="00000500000000000000"/>
                <a:ea typeface="Trocchi" panose="00000500000000000000"/>
                <a:cs typeface="Trocchi" panose="00000500000000000000"/>
                <a:sym typeface="Trocchi" panose="00000500000000000000"/>
              </a:rPr>
              <a:t>digitale ECO, folosind programul Scratch și Cod.org. AI a fost utiizat pentru creare imagini și povești</a:t>
            </a:r>
            <a:endParaRPr lang="en-US" sz="1800">
              <a:solidFill>
                <a:srgbClr val="FFFFFF"/>
              </a:solidFill>
              <a:latin typeface="Trocchi" panose="00000500000000000000"/>
              <a:ea typeface="Trocchi" panose="00000500000000000000"/>
              <a:cs typeface="Trocchi" panose="00000500000000000000"/>
              <a:sym typeface="Trocchi" panose="0000050000000000000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51183" y="-118786"/>
            <a:ext cx="5219109" cy="1539637"/>
          </a:xfrm>
          <a:custGeom>
            <a:avLst/>
            <a:gdLst/>
            <a:ahLst/>
            <a:cxnLst/>
            <a:rect l="l" t="t" r="r" b="b"/>
            <a:pathLst>
              <a:path w="5219109" h="1539637">
                <a:moveTo>
                  <a:pt x="0" y="0"/>
                </a:moveTo>
                <a:lnTo>
                  <a:pt x="5219109" y="0"/>
                </a:lnTo>
                <a:lnTo>
                  <a:pt x="5219109" y="1539637"/>
                </a:lnTo>
                <a:lnTo>
                  <a:pt x="0" y="1539637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 flipH="1" flipV="1">
            <a:off x="4792434" y="-319144"/>
            <a:ext cx="8014555" cy="1322402"/>
          </a:xfrm>
          <a:custGeom>
            <a:avLst/>
            <a:gdLst/>
            <a:ahLst/>
            <a:cxnLst/>
            <a:rect l="l" t="t" r="r" b="b"/>
            <a:pathLst>
              <a:path w="8014555" h="1322402">
                <a:moveTo>
                  <a:pt x="8014555" y="1322402"/>
                </a:moveTo>
                <a:lnTo>
                  <a:pt x="0" y="1322402"/>
                </a:lnTo>
                <a:lnTo>
                  <a:pt x="0" y="0"/>
                </a:lnTo>
                <a:lnTo>
                  <a:pt x="8014555" y="0"/>
                </a:lnTo>
                <a:lnTo>
                  <a:pt x="8014555" y="1322402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 rot="-10800000">
            <a:off x="2492074" y="9271149"/>
            <a:ext cx="5219109" cy="1539637"/>
          </a:xfrm>
          <a:custGeom>
            <a:avLst/>
            <a:gdLst/>
            <a:ahLst/>
            <a:cxnLst/>
            <a:rect l="l" t="t" r="r" b="b"/>
            <a:pathLst>
              <a:path w="5219109" h="1539637">
                <a:moveTo>
                  <a:pt x="0" y="0"/>
                </a:moveTo>
                <a:lnTo>
                  <a:pt x="5219109" y="0"/>
                </a:lnTo>
                <a:lnTo>
                  <a:pt x="5219109" y="1539637"/>
                </a:lnTo>
                <a:lnTo>
                  <a:pt x="0" y="1539637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 rot="-10800000" flipH="1" flipV="1">
            <a:off x="-5246989" y="9688742"/>
            <a:ext cx="8014555" cy="1322402"/>
          </a:xfrm>
          <a:custGeom>
            <a:avLst/>
            <a:gdLst/>
            <a:ahLst/>
            <a:cxnLst/>
            <a:rect l="l" t="t" r="r" b="b"/>
            <a:pathLst>
              <a:path w="8014555" h="1322402">
                <a:moveTo>
                  <a:pt x="8014555" y="1322402"/>
                </a:moveTo>
                <a:lnTo>
                  <a:pt x="0" y="1322402"/>
                </a:lnTo>
                <a:lnTo>
                  <a:pt x="0" y="0"/>
                </a:lnTo>
                <a:lnTo>
                  <a:pt x="8014555" y="0"/>
                </a:lnTo>
                <a:lnTo>
                  <a:pt x="8014555" y="1322402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 rot="-5400000">
            <a:off x="-4418864" y="5543678"/>
            <a:ext cx="9590293" cy="1054932"/>
          </a:xfrm>
          <a:custGeom>
            <a:avLst/>
            <a:gdLst/>
            <a:ahLst/>
            <a:cxnLst/>
            <a:rect l="l" t="t" r="r" b="b"/>
            <a:pathLst>
              <a:path w="9590293" h="1054932">
                <a:moveTo>
                  <a:pt x="0" y="0"/>
                </a:moveTo>
                <a:lnTo>
                  <a:pt x="9590293" y="0"/>
                </a:lnTo>
                <a:lnTo>
                  <a:pt x="9590293" y="1054932"/>
                </a:lnTo>
                <a:lnTo>
                  <a:pt x="0" y="105493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 rot="-5400000" flipH="1" flipV="1">
            <a:off x="2388571" y="4093390"/>
            <a:ext cx="9590293" cy="1054932"/>
          </a:xfrm>
          <a:custGeom>
            <a:avLst/>
            <a:gdLst/>
            <a:ahLst/>
            <a:cxnLst/>
            <a:rect l="l" t="t" r="r" b="b"/>
            <a:pathLst>
              <a:path w="9590293" h="1054932">
                <a:moveTo>
                  <a:pt x="9590293" y="1054932"/>
                </a:moveTo>
                <a:lnTo>
                  <a:pt x="0" y="1054932"/>
                </a:lnTo>
                <a:lnTo>
                  <a:pt x="0" y="0"/>
                </a:lnTo>
                <a:lnTo>
                  <a:pt x="9590293" y="0"/>
                </a:lnTo>
                <a:lnTo>
                  <a:pt x="9590293" y="1054932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8" name="Freeform 8"/>
          <p:cNvSpPr/>
          <p:nvPr/>
        </p:nvSpPr>
        <p:spPr>
          <a:xfrm>
            <a:off x="270257" y="651033"/>
            <a:ext cx="7030474" cy="9698910"/>
          </a:xfrm>
          <a:custGeom>
            <a:avLst/>
            <a:gdLst/>
            <a:ahLst/>
            <a:cxnLst/>
            <a:rect l="l" t="t" r="r" b="b"/>
            <a:pathLst>
              <a:path w="7030474" h="9698910">
                <a:moveTo>
                  <a:pt x="0" y="0"/>
                </a:moveTo>
                <a:lnTo>
                  <a:pt x="7030474" y="0"/>
                </a:lnTo>
                <a:lnTo>
                  <a:pt x="7030474" y="9698910"/>
                </a:lnTo>
                <a:lnTo>
                  <a:pt x="0" y="969891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6416" t="-116" r="-5353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2088680" y="1641208"/>
            <a:ext cx="1275373" cy="1486134"/>
          </a:xfrm>
          <a:custGeom>
            <a:avLst/>
            <a:gdLst/>
            <a:ahLst/>
            <a:cxnLst/>
            <a:rect l="l" t="t" r="r" b="b"/>
            <a:pathLst>
              <a:path w="1275373" h="1486134">
                <a:moveTo>
                  <a:pt x="0" y="0"/>
                </a:moveTo>
                <a:lnTo>
                  <a:pt x="1275374" y="0"/>
                </a:lnTo>
                <a:lnTo>
                  <a:pt x="1275374" y="1486134"/>
                </a:lnTo>
                <a:lnTo>
                  <a:pt x="0" y="148613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3435419" y="5899533"/>
            <a:ext cx="1216604" cy="831715"/>
          </a:xfrm>
          <a:custGeom>
            <a:avLst/>
            <a:gdLst/>
            <a:ahLst/>
            <a:cxnLst/>
            <a:rect l="l" t="t" r="r" b="b"/>
            <a:pathLst>
              <a:path w="1216604" h="831715">
                <a:moveTo>
                  <a:pt x="0" y="0"/>
                </a:moveTo>
                <a:lnTo>
                  <a:pt x="1216604" y="0"/>
                </a:lnTo>
                <a:lnTo>
                  <a:pt x="1216604" y="831714"/>
                </a:lnTo>
                <a:lnTo>
                  <a:pt x="0" y="83171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903749" y="5203420"/>
            <a:ext cx="919030" cy="758200"/>
          </a:xfrm>
          <a:custGeom>
            <a:avLst/>
            <a:gdLst/>
            <a:ahLst/>
            <a:cxnLst/>
            <a:rect l="l" t="t" r="r" b="b"/>
            <a:pathLst>
              <a:path w="919030" h="758200">
                <a:moveTo>
                  <a:pt x="0" y="0"/>
                </a:moveTo>
                <a:lnTo>
                  <a:pt x="919030" y="0"/>
                </a:lnTo>
                <a:lnTo>
                  <a:pt x="919030" y="758200"/>
                </a:lnTo>
                <a:lnTo>
                  <a:pt x="0" y="7582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84694" y="2813876"/>
            <a:ext cx="4675280" cy="2389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43230" lvl="1" indent="-221615" algn="ctr">
              <a:lnSpc>
                <a:spcPts val="2875"/>
              </a:lnSpc>
              <a:buFont typeface="Arial" panose="020B0604020202020204"/>
              <a:buChar char="•"/>
            </a:pPr>
            <a:r>
              <a:rPr lang="en-US" sz="2055">
                <a:solidFill>
                  <a:srgbClr val="FFFFFF"/>
                </a:solidFill>
                <a:latin typeface="Trocchi" panose="00000500000000000000"/>
                <a:ea typeface="Trocchi" panose="00000500000000000000"/>
                <a:cs typeface="Trocchi" panose="00000500000000000000"/>
                <a:sym typeface="Trocchi" panose="00000500000000000000"/>
              </a:rPr>
              <a:t>Povesști ECO digitalizate</a:t>
            </a:r>
            <a:endParaRPr lang="en-US" sz="2055">
              <a:solidFill>
                <a:srgbClr val="FFFFFF"/>
              </a:solidFill>
              <a:latin typeface="Trocchi" panose="00000500000000000000"/>
              <a:ea typeface="Trocchi" panose="00000500000000000000"/>
              <a:cs typeface="Trocchi" panose="00000500000000000000"/>
              <a:sym typeface="Trocchi" panose="00000500000000000000"/>
            </a:endParaRPr>
          </a:p>
          <a:p>
            <a:pPr marL="443230" lvl="1" indent="-221615" algn="ctr">
              <a:lnSpc>
                <a:spcPts val="2875"/>
              </a:lnSpc>
              <a:buFont typeface="Arial" panose="020B0604020202020204"/>
              <a:buChar char="•"/>
            </a:pPr>
            <a:r>
              <a:rPr lang="en-US" sz="2055">
                <a:solidFill>
                  <a:srgbClr val="FFFFFF"/>
                </a:solidFill>
                <a:latin typeface="Trocchi" panose="00000500000000000000"/>
                <a:ea typeface="Trocchi" panose="00000500000000000000"/>
                <a:cs typeface="Trocchi" panose="00000500000000000000"/>
                <a:sym typeface="Trocchi" panose="00000500000000000000"/>
              </a:rPr>
              <a:t>Animații create de elevi</a:t>
            </a:r>
            <a:endParaRPr lang="en-US" sz="2055">
              <a:solidFill>
                <a:srgbClr val="FFFFFF"/>
              </a:solidFill>
              <a:latin typeface="Trocchi" panose="00000500000000000000"/>
              <a:ea typeface="Trocchi" panose="00000500000000000000"/>
              <a:cs typeface="Trocchi" panose="00000500000000000000"/>
              <a:sym typeface="Trocchi" panose="00000500000000000000"/>
            </a:endParaRPr>
          </a:p>
          <a:p>
            <a:pPr marL="443230" lvl="1" indent="-221615" algn="ctr">
              <a:lnSpc>
                <a:spcPts val="2875"/>
              </a:lnSpc>
              <a:buFont typeface="Arial" panose="020B0604020202020204"/>
              <a:buChar char="•"/>
            </a:pPr>
            <a:r>
              <a:rPr lang="en-US" sz="2055">
                <a:solidFill>
                  <a:srgbClr val="FFFFFF"/>
                </a:solidFill>
                <a:latin typeface="Trocchi" panose="00000500000000000000"/>
                <a:ea typeface="Trocchi" panose="00000500000000000000"/>
                <a:cs typeface="Trocchi" panose="00000500000000000000"/>
                <a:sym typeface="Trocchi" panose="00000500000000000000"/>
              </a:rPr>
              <a:t>Mesaje despre protejarea natrii și reciclare.</a:t>
            </a:r>
            <a:endParaRPr lang="en-US" sz="2055">
              <a:solidFill>
                <a:srgbClr val="FFFFFF"/>
              </a:solidFill>
              <a:latin typeface="Trocchi" panose="00000500000000000000"/>
              <a:ea typeface="Trocchi" panose="00000500000000000000"/>
              <a:cs typeface="Trocchi" panose="00000500000000000000"/>
              <a:sym typeface="Trocchi" panose="00000500000000000000"/>
            </a:endParaRPr>
          </a:p>
          <a:p>
            <a:pPr algn="ctr">
              <a:lnSpc>
                <a:spcPts val="3995"/>
              </a:lnSpc>
            </a:pPr>
          </a:p>
          <a:p>
            <a:pPr algn="ctr">
              <a:lnSpc>
                <a:spcPts val="3560"/>
              </a:lnSpc>
            </a:pPr>
          </a:p>
        </p:txBody>
      </p:sp>
      <p:sp>
        <p:nvSpPr>
          <p:cNvPr id="13" name="TextBox 13"/>
          <p:cNvSpPr txBox="1"/>
          <p:nvPr/>
        </p:nvSpPr>
        <p:spPr>
          <a:xfrm>
            <a:off x="-151183" y="7398785"/>
            <a:ext cx="7030474" cy="925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Trocchi" panose="00000500000000000000"/>
                <a:ea typeface="Trocchi" panose="00000500000000000000"/>
                <a:cs typeface="Trocchi" panose="00000500000000000000"/>
                <a:sym typeface="Trocchi" panose="00000500000000000000"/>
              </a:rPr>
              <a:t>               </a:t>
            </a:r>
            <a:endParaRPr lang="en-US" sz="1800">
              <a:solidFill>
                <a:srgbClr val="000000"/>
              </a:solidFill>
              <a:latin typeface="Trocchi" panose="00000500000000000000"/>
              <a:ea typeface="Trocchi" panose="00000500000000000000"/>
              <a:cs typeface="Trocchi" panose="00000500000000000000"/>
              <a:sym typeface="Trocchi" panose="00000500000000000000"/>
            </a:endParaRPr>
          </a:p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Trocchi" panose="00000500000000000000"/>
                <a:ea typeface="Trocchi" panose="00000500000000000000"/>
                <a:cs typeface="Trocchi" panose="00000500000000000000"/>
                <a:sym typeface="Trocchi" panose="00000500000000000000"/>
              </a:rPr>
              <a:t> </a:t>
            </a:r>
            <a:endParaRPr lang="en-US" sz="1800">
              <a:solidFill>
                <a:srgbClr val="000000"/>
              </a:solidFill>
              <a:latin typeface="Trocchi" panose="00000500000000000000"/>
              <a:ea typeface="Trocchi" panose="00000500000000000000"/>
              <a:cs typeface="Trocchi" panose="00000500000000000000"/>
              <a:sym typeface="Trocchi" panose="00000500000000000000"/>
            </a:endParaRPr>
          </a:p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Trocchi" panose="00000500000000000000"/>
                <a:ea typeface="Trocchi" panose="00000500000000000000"/>
                <a:cs typeface="Trocchi" panose="00000500000000000000"/>
                <a:sym typeface="Trocchi" panose="00000500000000000000"/>
              </a:rPr>
              <a:t>Traianeri</a:t>
            </a:r>
            <a:endParaRPr lang="en-US" sz="1800">
              <a:solidFill>
                <a:srgbClr val="000000"/>
              </a:solidFill>
              <a:latin typeface="Trocchi" panose="00000500000000000000"/>
              <a:ea typeface="Trocchi" panose="00000500000000000000"/>
              <a:cs typeface="Trocchi" panose="00000500000000000000"/>
              <a:sym typeface="Trocchi" panose="00000500000000000000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392646" y="2336650"/>
            <a:ext cx="4259377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>
                <a:solidFill>
                  <a:srgbClr val="FFFFFF"/>
                </a:solidFill>
                <a:latin typeface="Trocchi" panose="00000500000000000000"/>
                <a:ea typeface="Trocchi" panose="00000500000000000000"/>
                <a:cs typeface="Trocchi" panose="00000500000000000000"/>
                <a:sym typeface="Trocchi" panose="00000500000000000000"/>
              </a:rPr>
              <a:t>Ce am realizat prin proiect?</a:t>
            </a:r>
            <a:endParaRPr lang="en-US" sz="2400">
              <a:solidFill>
                <a:srgbClr val="FFFFFF"/>
              </a:solidFill>
              <a:latin typeface="Trocchi" panose="00000500000000000000"/>
              <a:ea typeface="Trocchi" panose="00000500000000000000"/>
              <a:cs typeface="Trocchi" panose="00000500000000000000"/>
              <a:sym typeface="Trocchi" panose="00000500000000000000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0989" y="6971813"/>
            <a:ext cx="7549011" cy="2299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  <a:spcBef>
                <a:spcPct val="0"/>
              </a:spcBef>
            </a:pPr>
            <a:r>
              <a:rPr lang="en-US" sz="2400">
                <a:solidFill>
                  <a:srgbClr val="FFFFFF"/>
                </a:solidFill>
                <a:latin typeface="Trocchi" panose="00000500000000000000"/>
                <a:ea typeface="Trocchi" panose="00000500000000000000"/>
                <a:cs typeface="Trocchi" panose="00000500000000000000"/>
                <a:sym typeface="Trocchi" panose="00000500000000000000"/>
              </a:rPr>
              <a:t>🔶 De ce SuperCoders?</a:t>
            </a:r>
            <a:endParaRPr lang="en-US" sz="2400">
              <a:solidFill>
                <a:srgbClr val="FFFFFF"/>
              </a:solidFill>
              <a:latin typeface="Trocchi" panose="00000500000000000000"/>
              <a:ea typeface="Trocchi" panose="00000500000000000000"/>
              <a:cs typeface="Trocchi" panose="00000500000000000000"/>
              <a:sym typeface="Trocchi" panose="00000500000000000000"/>
            </a:endParaRPr>
          </a:p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FFFFFF"/>
                </a:solidFill>
                <a:latin typeface="Trocchi" panose="00000500000000000000"/>
                <a:ea typeface="Trocchi" panose="00000500000000000000"/>
                <a:cs typeface="Trocchi" panose="00000500000000000000"/>
                <a:sym typeface="Trocchi" panose="00000500000000000000"/>
              </a:rPr>
              <a:t>• Pentru a introduce copiii în bazele programării prin joc.</a:t>
            </a:r>
            <a:endParaRPr lang="en-US" sz="1800">
              <a:solidFill>
                <a:srgbClr val="FFFFFF"/>
              </a:solidFill>
              <a:latin typeface="Trocchi" panose="00000500000000000000"/>
              <a:ea typeface="Trocchi" panose="00000500000000000000"/>
              <a:cs typeface="Trocchi" panose="00000500000000000000"/>
              <a:sym typeface="Trocchi" panose="00000500000000000000"/>
            </a:endParaRPr>
          </a:p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FFFFFF"/>
                </a:solidFill>
                <a:latin typeface="Trocchi" panose="00000500000000000000"/>
                <a:ea typeface="Trocchi" panose="00000500000000000000"/>
                <a:cs typeface="Trocchi" panose="00000500000000000000"/>
                <a:sym typeface="Trocchi" panose="00000500000000000000"/>
              </a:rPr>
              <a:t> • Pentru a dezvolta gândirea logică, rezolvarea de probleme și creativitatea.</a:t>
            </a:r>
            <a:endParaRPr lang="en-US" sz="1800">
              <a:solidFill>
                <a:srgbClr val="FFFFFF"/>
              </a:solidFill>
              <a:latin typeface="Trocchi" panose="00000500000000000000"/>
              <a:ea typeface="Trocchi" panose="00000500000000000000"/>
              <a:cs typeface="Trocchi" panose="00000500000000000000"/>
              <a:sym typeface="Trocchi" panose="00000500000000000000"/>
            </a:endParaRPr>
          </a:p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FFFFFF"/>
                </a:solidFill>
                <a:latin typeface="Trocchi" panose="00000500000000000000"/>
                <a:ea typeface="Trocchi" panose="00000500000000000000"/>
                <a:cs typeface="Trocchi" panose="00000500000000000000"/>
                <a:sym typeface="Trocchi" panose="00000500000000000000"/>
              </a:rPr>
              <a:t> • Pentru a crea animații și proiecte digitale în Scratch.</a:t>
            </a:r>
            <a:endParaRPr lang="en-US" sz="1800">
              <a:solidFill>
                <a:srgbClr val="FFFFFF"/>
              </a:solidFill>
              <a:latin typeface="Trocchi" panose="00000500000000000000"/>
              <a:ea typeface="Trocchi" panose="00000500000000000000"/>
              <a:cs typeface="Trocchi" panose="00000500000000000000"/>
              <a:sym typeface="Trocchi" panose="00000500000000000000"/>
            </a:endParaRPr>
          </a:p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FFFFFF"/>
                </a:solidFill>
                <a:latin typeface="Trocchi" panose="00000500000000000000"/>
                <a:ea typeface="Trocchi" panose="00000500000000000000"/>
                <a:cs typeface="Trocchi" panose="00000500000000000000"/>
                <a:sym typeface="Trocchi" panose="00000500000000000000"/>
              </a:rPr>
              <a:t> • Pentru a înțelege cum funcționează algoritmii și secvențele.</a:t>
            </a:r>
            <a:endParaRPr lang="en-US" sz="1800">
              <a:solidFill>
                <a:srgbClr val="FFFFFF"/>
              </a:solidFill>
              <a:latin typeface="Trocchi" panose="00000500000000000000"/>
              <a:ea typeface="Trocchi" panose="00000500000000000000"/>
              <a:cs typeface="Trocchi" panose="00000500000000000000"/>
              <a:sym typeface="Trocchi" panose="00000500000000000000"/>
            </a:endParaRPr>
          </a:p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FFFFFF"/>
                </a:solidFill>
                <a:latin typeface="Trocchi" panose="00000500000000000000"/>
                <a:ea typeface="Trocchi" panose="00000500000000000000"/>
                <a:cs typeface="Trocchi" panose="00000500000000000000"/>
                <a:sym typeface="Trocchi" panose="00000500000000000000"/>
              </a:rPr>
              <a:t> • Pentru a învăța să lucreze în echipă, ca mici programatori.</a:t>
            </a:r>
            <a:endParaRPr lang="en-US" sz="1800">
              <a:solidFill>
                <a:srgbClr val="FFFFFF"/>
              </a:solidFill>
              <a:latin typeface="Trocchi" panose="00000500000000000000"/>
              <a:ea typeface="Trocchi" panose="00000500000000000000"/>
              <a:cs typeface="Trocchi" panose="00000500000000000000"/>
              <a:sym typeface="Trocchi" panose="00000500000000000000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53243" y="4349393"/>
            <a:ext cx="7030474" cy="495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66C4"/>
                </a:solidFill>
                <a:latin typeface="Trocchi" panose="00000500000000000000"/>
                <a:ea typeface="Trocchi" panose="00000500000000000000"/>
                <a:cs typeface="Trocchi" panose="00000500000000000000"/>
                <a:sym typeface="Trocchi" panose="00000500000000000000"/>
              </a:rPr>
              <a:t>Prog</a:t>
            </a:r>
            <a:r>
              <a:rPr lang="en-US" sz="3000">
                <a:solidFill>
                  <a:srgbClr val="FF66C4"/>
                </a:solidFill>
                <a:latin typeface="Trocchi" panose="00000500000000000000"/>
                <a:ea typeface="Trocchi" panose="00000500000000000000"/>
                <a:cs typeface="Trocchi" panose="00000500000000000000"/>
                <a:sym typeface="Trocchi" panose="00000500000000000000"/>
              </a:rPr>
              <a:t>ramăm azi, protejăm mâine.</a:t>
            </a:r>
            <a:endParaRPr lang="en-US" sz="3000">
              <a:solidFill>
                <a:srgbClr val="FF66C4"/>
              </a:solidFill>
              <a:latin typeface="Trocchi" panose="00000500000000000000"/>
              <a:ea typeface="Trocchi" panose="00000500000000000000"/>
              <a:cs typeface="Trocchi" panose="00000500000000000000"/>
              <a:sym typeface="Trocchi" panose="0000050000000000000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7560000" cy="10692000"/>
          </a:xfrm>
          <a:custGeom>
            <a:avLst/>
            <a:gdLst/>
            <a:ahLst/>
            <a:cxnLst/>
            <a:rect l="l" t="t" r="r" b="b"/>
            <a:pathLst>
              <a:path w="7560000" h="10692000">
                <a:moveTo>
                  <a:pt x="0" y="0"/>
                </a:moveTo>
                <a:lnTo>
                  <a:pt x="7560000" y="0"/>
                </a:lnTo>
                <a:lnTo>
                  <a:pt x="7560000" y="10692000"/>
                </a:lnTo>
                <a:lnTo>
                  <a:pt x="0" y="10692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l="-7225" r="-7225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0" y="2636603"/>
            <a:ext cx="4203985" cy="2165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FF5757"/>
                </a:solidFill>
                <a:latin typeface="Trocchi" panose="00000500000000000000"/>
                <a:ea typeface="Trocchi" panose="00000500000000000000"/>
                <a:cs typeface="Trocchi" panose="00000500000000000000"/>
                <a:sym typeface="Trocchi" panose="00000500000000000000"/>
              </a:rPr>
              <a:t>GRUP ȚINTĂ:</a:t>
            </a:r>
            <a:endParaRPr lang="en-US" sz="2500">
              <a:solidFill>
                <a:srgbClr val="FF5757"/>
              </a:solidFill>
              <a:latin typeface="Trocchi" panose="00000500000000000000"/>
              <a:ea typeface="Trocchi" panose="00000500000000000000"/>
              <a:cs typeface="Trocchi" panose="00000500000000000000"/>
              <a:sym typeface="Trocchi" panose="00000500000000000000"/>
            </a:endParaRPr>
          </a:p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sz="2500">
                <a:solidFill>
                  <a:srgbClr val="FFFFFF"/>
                </a:solidFill>
                <a:latin typeface="Trocchi" panose="00000500000000000000"/>
                <a:ea typeface="Trocchi" panose="00000500000000000000"/>
                <a:cs typeface="Trocchi" panose="00000500000000000000"/>
                <a:sym typeface="Trocchi" panose="00000500000000000000"/>
              </a:rPr>
              <a:t>Elevi 10–14 ani</a:t>
            </a:r>
            <a:endParaRPr lang="en-US" sz="2500">
              <a:solidFill>
                <a:srgbClr val="FFFFFF"/>
              </a:solidFill>
              <a:latin typeface="Trocchi" panose="00000500000000000000"/>
              <a:ea typeface="Trocchi" panose="00000500000000000000"/>
              <a:cs typeface="Trocchi" panose="00000500000000000000"/>
              <a:sym typeface="Trocchi" panose="00000500000000000000"/>
            </a:endParaRPr>
          </a:p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sz="2500">
                <a:solidFill>
                  <a:srgbClr val="FFFFFF"/>
                </a:solidFill>
                <a:latin typeface="Trocchi" panose="00000500000000000000"/>
                <a:ea typeface="Trocchi" panose="00000500000000000000"/>
                <a:cs typeface="Trocchi" panose="00000500000000000000"/>
                <a:sym typeface="Trocchi" panose="00000500000000000000"/>
              </a:rPr>
              <a:t>Inclusiv elevi cu CES</a:t>
            </a:r>
            <a:endParaRPr lang="en-US" sz="2500">
              <a:solidFill>
                <a:srgbClr val="FFFFFF"/>
              </a:solidFill>
              <a:latin typeface="Trocchi" panose="00000500000000000000"/>
              <a:ea typeface="Trocchi" panose="00000500000000000000"/>
              <a:cs typeface="Trocchi" panose="00000500000000000000"/>
              <a:sym typeface="Trocchi" panose="00000500000000000000"/>
            </a:endParaRPr>
          </a:p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sz="2500">
                <a:solidFill>
                  <a:srgbClr val="FFFFFF"/>
                </a:solidFill>
                <a:latin typeface="Trocchi" panose="00000500000000000000"/>
                <a:ea typeface="Trocchi" panose="00000500000000000000"/>
                <a:cs typeface="Trocchi" panose="00000500000000000000"/>
                <a:sym typeface="Trocchi" panose="00000500000000000000"/>
              </a:rPr>
              <a:t>Profesori, părinți, comunitate</a:t>
            </a:r>
            <a:endParaRPr lang="en-US" sz="2500">
              <a:solidFill>
                <a:srgbClr val="FFFFFF"/>
              </a:solidFill>
              <a:latin typeface="Trocchi" panose="00000500000000000000"/>
              <a:ea typeface="Trocchi" panose="00000500000000000000"/>
              <a:cs typeface="Trocchi" panose="00000500000000000000"/>
              <a:sym typeface="Trocchi" panose="0000050000000000000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3133898" y="6847977"/>
            <a:ext cx="3670102" cy="1544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sz="2200">
                <a:solidFill>
                  <a:srgbClr val="FF5757"/>
                </a:solidFill>
                <a:latin typeface="Trocchi" panose="00000500000000000000"/>
                <a:ea typeface="Trocchi" panose="00000500000000000000"/>
                <a:cs typeface="Trocchi" panose="00000500000000000000"/>
                <a:sym typeface="Trocchi" panose="00000500000000000000"/>
              </a:rPr>
              <a:t>SUSTENABILITATE: </a:t>
            </a:r>
            <a:r>
              <a:rPr lang="en-US" sz="2200">
                <a:solidFill>
                  <a:srgbClr val="FFFFFF"/>
                </a:solidFill>
                <a:latin typeface="Trocchi" panose="00000500000000000000"/>
                <a:ea typeface="Trocchi" panose="00000500000000000000"/>
                <a:cs typeface="Trocchi" panose="00000500000000000000"/>
                <a:sym typeface="Trocchi" panose="00000500000000000000"/>
              </a:rPr>
              <a:t> </a:t>
            </a:r>
            <a:endParaRPr lang="en-US" sz="2200">
              <a:solidFill>
                <a:srgbClr val="FFFFFF"/>
              </a:solidFill>
              <a:latin typeface="Trocchi" panose="00000500000000000000"/>
              <a:ea typeface="Trocchi" panose="00000500000000000000"/>
              <a:cs typeface="Trocchi" panose="00000500000000000000"/>
              <a:sym typeface="Trocchi" panose="00000500000000000000"/>
            </a:endParaRPr>
          </a:p>
          <a:p>
            <a:pPr algn="ctr">
              <a:lnSpc>
                <a:spcPts val="3080"/>
              </a:lnSpc>
              <a:spcBef>
                <a:spcPct val="0"/>
              </a:spcBef>
            </a:pPr>
            <a:r>
              <a:rPr lang="en-US" sz="2200">
                <a:solidFill>
                  <a:srgbClr val="FFFFFF"/>
                </a:solidFill>
                <a:latin typeface="Trocchi" panose="00000500000000000000"/>
                <a:ea typeface="Trocchi" panose="00000500000000000000"/>
                <a:cs typeface="Trocchi" panose="00000500000000000000"/>
                <a:sym typeface="Trocchi" panose="00000500000000000000"/>
              </a:rPr>
              <a:t>Resursele rămân online</a:t>
            </a:r>
            <a:endParaRPr lang="en-US" sz="2200">
              <a:solidFill>
                <a:srgbClr val="FFFFFF"/>
              </a:solidFill>
              <a:latin typeface="Trocchi" panose="00000500000000000000"/>
              <a:ea typeface="Trocchi" panose="00000500000000000000"/>
              <a:cs typeface="Trocchi" panose="00000500000000000000"/>
              <a:sym typeface="Trocchi" panose="00000500000000000000"/>
            </a:endParaRPr>
          </a:p>
          <a:p>
            <a:pPr algn="ctr">
              <a:lnSpc>
                <a:spcPts val="3080"/>
              </a:lnSpc>
              <a:spcBef>
                <a:spcPct val="0"/>
              </a:spcBef>
            </a:pPr>
            <a:r>
              <a:rPr lang="en-US" sz="2200">
                <a:solidFill>
                  <a:srgbClr val="FFFFFF"/>
                </a:solidFill>
                <a:latin typeface="Trocchi" panose="00000500000000000000"/>
                <a:ea typeface="Trocchi" panose="00000500000000000000"/>
                <a:cs typeface="Trocchi" panose="00000500000000000000"/>
                <a:sym typeface="Trocchi" panose="00000500000000000000"/>
              </a:rPr>
              <a:t>Activitățile pot fi replicate</a:t>
            </a:r>
            <a:endParaRPr lang="en-US" sz="2200">
              <a:solidFill>
                <a:srgbClr val="FFFFFF"/>
              </a:solidFill>
              <a:latin typeface="Trocchi" panose="00000500000000000000"/>
              <a:ea typeface="Trocchi" panose="00000500000000000000"/>
              <a:cs typeface="Trocchi" panose="00000500000000000000"/>
              <a:sym typeface="Trocchi" panose="00000500000000000000"/>
            </a:endParaRPr>
          </a:p>
          <a:p>
            <a:pPr algn="ctr">
              <a:lnSpc>
                <a:spcPts val="3080"/>
              </a:lnSpc>
              <a:spcBef>
                <a:spcPct val="0"/>
              </a:spcBef>
            </a:pPr>
            <a:r>
              <a:rPr lang="en-US" sz="2200">
                <a:solidFill>
                  <a:srgbClr val="FFFFFF"/>
                </a:solidFill>
                <a:latin typeface="Trocchi" panose="00000500000000000000"/>
                <a:ea typeface="Trocchi" panose="00000500000000000000"/>
                <a:cs typeface="Trocchi" panose="00000500000000000000"/>
                <a:sym typeface="Trocchi" panose="00000500000000000000"/>
              </a:rPr>
              <a:t>Proiectul continuă</a:t>
            </a:r>
            <a:endParaRPr lang="en-US" sz="2200">
              <a:solidFill>
                <a:srgbClr val="FFFFFF"/>
              </a:solidFill>
              <a:latin typeface="Trocchi" panose="00000500000000000000"/>
              <a:ea typeface="Trocchi" panose="00000500000000000000"/>
              <a:cs typeface="Trocchi" panose="00000500000000000000"/>
              <a:sym typeface="Trocchi" panose="0000050000000000000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mentimeter_qr_code (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0650" y="3060700"/>
            <a:ext cx="7230745" cy="7230745"/>
          </a:xfrm>
          <a:prstGeom prst="rect">
            <a:avLst/>
          </a:prstGeom>
        </p:spPr>
      </p:pic>
      <p:sp>
        <p:nvSpPr>
          <p:cNvPr id="3" name="Text Box 2"/>
          <p:cNvSpPr txBox="1"/>
          <p:nvPr/>
        </p:nvSpPr>
        <p:spPr>
          <a:xfrm>
            <a:off x="1760855" y="1117600"/>
            <a:ext cx="40894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o-RO" altLang="en-US" sz="3600"/>
              <a:t>SCANATI CODUL QR</a:t>
            </a:r>
            <a:endParaRPr lang="ro-RO" altLang="en-US" sz="3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1071</Words>
  <Application>WPS Presentation</Application>
  <PresentationFormat>On-screen Show (4:3)</PresentationFormat>
  <Paragraphs>55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5" baseType="lpstr">
      <vt:lpstr>Arial</vt:lpstr>
      <vt:lpstr>SimSun</vt:lpstr>
      <vt:lpstr>Wingdings</vt:lpstr>
      <vt:lpstr>Abril Fatface</vt:lpstr>
      <vt:lpstr>Horizon</vt:lpstr>
      <vt:lpstr>Trocchi</vt:lpstr>
      <vt:lpstr>Arial</vt:lpstr>
      <vt:lpstr>Microsoft YaHei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POVEȘTILE ECO Creativitate și tehnologie pentru o planetă mai curată.</dc:title>
  <dc:creator/>
  <cp:lastModifiedBy>Crinela Pilsu</cp:lastModifiedBy>
  <cp:revision>2</cp:revision>
  <dcterms:created xsi:type="dcterms:W3CDTF">2006-08-16T00:00:00Z</dcterms:created>
  <dcterms:modified xsi:type="dcterms:W3CDTF">2026-01-27T18:12:31Z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807AACFD76414EDFA7B1B1C04A98EE01_12</vt:lpwstr>
  </property>
  <property fmtid="{D5CDD505-2E9C-101B-9397-08002B2CF9AE}" pid="3" name="KSOProductBuildVer">
    <vt:lpwstr>1033-12.2.0.22549</vt:lpwstr>
  </property>
</Properties>
</file>